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IZ1jofzGFW4r9TSxm0wiJkvCm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FDD35B-6BBA-4925-B51C-D10B1E305C86}">
  <a:tblStyle styleId="{3DFDD35B-6BBA-4925-B51C-D10B1E305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e2c499e53_4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9e2c499e53_4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9e2c499e53_4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2256dc16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62256dc16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62256dc166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e2c499e53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e2c499e53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9e2c499e53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2256dc166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2256dc166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62256dc166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2256dc166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62256dc166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62256dc166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e2c499e53_4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9e2c499e53_4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9e2c499e53_4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e2c499e53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e2c499e53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9e2c499e53_4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e2c499e53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e2c499e53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9e2c499e53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1713a6c9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21713a6c9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221713a6c9b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2256dc166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2256dc166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62256dc166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62256dc16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695a8b8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3e695a8b8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23e695a8b8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e695a8b8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3e695a8b8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3e695a8b8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1713a6c9b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21713a6c9b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21713a6c9b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1713a6c9b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21713a6c9b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221713a6c9b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3e8c9c275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23e8c9c275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21713a6c9b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21713a6c9b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1e042685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1e042685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241e0426854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1713a6c9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21713a6c9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21713a6c9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1713a6c9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21713a6c9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21713a6c9b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2256dc16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2256dc16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62256dc166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30a8a93d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230a8a93d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2230a8a93d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62256dc16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62256dc166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9" Type="http://schemas.openxmlformats.org/officeDocument/2006/relationships/image" Target="../media/image32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40" Type="http://schemas.openxmlformats.org/officeDocument/2006/relationships/hyperlink" Target="https://drive.google.com/file/d/1oS-JTOQRAK7TBpH5HdS7klnWtUyR1ILw/view?usp=sharing" TargetMode="External"/><Relationship Id="rId20" Type="http://schemas.openxmlformats.org/officeDocument/2006/relationships/hyperlink" Target="https://link.springer.com/article/10.1007/s41683-017-0008-9" TargetMode="External"/><Relationship Id="rId42" Type="http://schemas.openxmlformats.org/officeDocument/2006/relationships/hyperlink" Target="https://drive.google.com/file/d/1oS-JTOQRAK7TBpH5HdS7klnWtUyR1ILw/view?usp=sharing" TargetMode="External"/><Relationship Id="rId41" Type="http://schemas.openxmlformats.org/officeDocument/2006/relationships/hyperlink" Target="https://drive.google.com/file/d/1oS-JTOQRAK7TBpH5HdS7klnWtUyR1ILw/view?usp=sharing" TargetMode="External"/><Relationship Id="rId22" Type="http://schemas.openxmlformats.org/officeDocument/2006/relationships/hyperlink" Target="https://drive.google.com/file/d/1CfJ4fl7IFJkQM9I3XOZxBFqqzWoS0J5y/view?usp=sharing" TargetMode="External"/><Relationship Id="rId21" Type="http://schemas.openxmlformats.org/officeDocument/2006/relationships/hyperlink" Target="https://link.springer.com/article/10.1007/s41683-017-0008-9" TargetMode="External"/><Relationship Id="rId24" Type="http://schemas.openxmlformats.org/officeDocument/2006/relationships/hyperlink" Target="https://drive.google.com/file/d/1CfJ4fl7IFJkQM9I3XOZxBFqqzWoS0J5y/view?usp=sharing" TargetMode="External"/><Relationship Id="rId23" Type="http://schemas.openxmlformats.org/officeDocument/2006/relationships/hyperlink" Target="https://drive.google.com/file/d/1CfJ4fl7IFJkQM9I3XOZxBFqqzWoS0J5y/view?usp=shar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_oe0nf_cmCHZDqEe8RbjHf5Uj8grTeQ_/view?usp=sharing" TargetMode="External"/><Relationship Id="rId4" Type="http://schemas.openxmlformats.org/officeDocument/2006/relationships/hyperlink" Target="https://drive.google.com/file/d/1_oe0nf_cmCHZDqEe8RbjHf5Uj8grTeQ_/view?usp=sharing" TargetMode="External"/><Relationship Id="rId9" Type="http://schemas.openxmlformats.org/officeDocument/2006/relationships/hyperlink" Target="https://drive.google.com/file/d/1_oe0nf_cmCHZDqEe8RbjHf5Uj8grTeQ_/view?usp=sharing" TargetMode="External"/><Relationship Id="rId26" Type="http://schemas.openxmlformats.org/officeDocument/2006/relationships/hyperlink" Target="https://drive.google.com/file/d/1u7v3JFbZxdejybSdf7Zm0oiEEsWMT41K/view?usp=sharing" TargetMode="External"/><Relationship Id="rId25" Type="http://schemas.openxmlformats.org/officeDocument/2006/relationships/hyperlink" Target="https://drive.google.com/file/d/1u7v3JFbZxdejybSdf7Zm0oiEEsWMT41K/view?usp=sharing" TargetMode="External"/><Relationship Id="rId28" Type="http://schemas.openxmlformats.org/officeDocument/2006/relationships/hyperlink" Target="https://drive.google.com/file/d/1u7v3JFbZxdejybSdf7Zm0oiEEsWMT41K/view?usp=sharing" TargetMode="External"/><Relationship Id="rId27" Type="http://schemas.openxmlformats.org/officeDocument/2006/relationships/hyperlink" Target="https://drive.google.com/file/d/1u7v3JFbZxdejybSdf7Zm0oiEEsWMT41K/view?usp=sharing" TargetMode="External"/><Relationship Id="rId5" Type="http://schemas.openxmlformats.org/officeDocument/2006/relationships/hyperlink" Target="https://drive.google.com/file/d/1_oe0nf_cmCHZDqEe8RbjHf5Uj8grTeQ_/view?usp=sharing" TargetMode="External"/><Relationship Id="rId6" Type="http://schemas.openxmlformats.org/officeDocument/2006/relationships/hyperlink" Target="https://drive.google.com/file/d/1_oe0nf_cmCHZDqEe8RbjHf5Uj8grTeQ_/view?usp=sharing" TargetMode="External"/><Relationship Id="rId29" Type="http://schemas.openxmlformats.org/officeDocument/2006/relationships/hyperlink" Target="https://drive.google.com/file/d/1u7v3JFbZxdejybSdf7Zm0oiEEsWMT41K/view?usp=sharing" TargetMode="External"/><Relationship Id="rId7" Type="http://schemas.openxmlformats.org/officeDocument/2006/relationships/hyperlink" Target="https://drive.google.com/file/d/1_oe0nf_cmCHZDqEe8RbjHf5Uj8grTeQ_/view?usp=sharing" TargetMode="External"/><Relationship Id="rId8" Type="http://schemas.openxmlformats.org/officeDocument/2006/relationships/hyperlink" Target="https://drive.google.com/file/d/1_oe0nf_cmCHZDqEe8RbjHf5Uj8grTeQ_/view?usp=sharing" TargetMode="External"/><Relationship Id="rId31" Type="http://schemas.openxmlformats.org/officeDocument/2006/relationships/hyperlink" Target="https://drive.google.com/file/d/1TIP4Wv4DlF0hphW6klaJ9xCR_SBjPazZ/view?usp=sharing" TargetMode="External"/><Relationship Id="rId30" Type="http://schemas.openxmlformats.org/officeDocument/2006/relationships/hyperlink" Target="https://drive.google.com/file/d/1TIP4Wv4DlF0hphW6klaJ9xCR_SBjPazZ/view?usp=sharing" TargetMode="External"/><Relationship Id="rId11" Type="http://schemas.openxmlformats.org/officeDocument/2006/relationships/hyperlink" Target="https://drive.google.com/file/d/1_oe0nf_cmCHZDqEe8RbjHf5Uj8grTeQ_/view?usp=sharing" TargetMode="External"/><Relationship Id="rId33" Type="http://schemas.openxmlformats.org/officeDocument/2006/relationships/hyperlink" Target="https://drive.google.com/file/d/1TIP4Wv4DlF0hphW6klaJ9xCR_SBjPazZ/view?usp=sharing" TargetMode="External"/><Relationship Id="rId10" Type="http://schemas.openxmlformats.org/officeDocument/2006/relationships/hyperlink" Target="https://drive.google.com/file/d/1_oe0nf_cmCHZDqEe8RbjHf5Uj8grTeQ_/view?usp=sharing" TargetMode="External"/><Relationship Id="rId32" Type="http://schemas.openxmlformats.org/officeDocument/2006/relationships/hyperlink" Target="https://drive.google.com/file/d/1TIP4Wv4DlF0hphW6klaJ9xCR_SBjPazZ/view?usp=sharing" TargetMode="External"/><Relationship Id="rId13" Type="http://schemas.openxmlformats.org/officeDocument/2006/relationships/hyperlink" Target="https://drive.google.com/file/d/1szOxXIysJgdBaAvkWdng_FsdgIymjvAO/view?usp=sharing" TargetMode="External"/><Relationship Id="rId35" Type="http://schemas.openxmlformats.org/officeDocument/2006/relationships/hyperlink" Target="https://drive.google.com/file/d/1SyBySi7iDyshZ2YBovxrFKkdI-BGXnJM/view?usp=sharing" TargetMode="External"/><Relationship Id="rId12" Type="http://schemas.openxmlformats.org/officeDocument/2006/relationships/hyperlink" Target="https://drive.google.com/file/d/1szOxXIysJgdBaAvkWdng_FsdgIymjvAO/view?usp=sharing" TargetMode="External"/><Relationship Id="rId34" Type="http://schemas.openxmlformats.org/officeDocument/2006/relationships/hyperlink" Target="https://drive.google.com/file/d/1TIP4Wv4DlF0hphW6klaJ9xCR_SBjPazZ/view?usp=sharing" TargetMode="External"/><Relationship Id="rId15" Type="http://schemas.openxmlformats.org/officeDocument/2006/relationships/hyperlink" Target="https://drive.google.com/file/d/1szOxXIysJgdBaAvkWdng_FsdgIymjvAO/view?usp=sharing" TargetMode="External"/><Relationship Id="rId37" Type="http://schemas.openxmlformats.org/officeDocument/2006/relationships/hyperlink" Target="https://drive.google.com/file/d/1SyBySi7iDyshZ2YBovxrFKkdI-BGXnJM/view?usp=sharing" TargetMode="External"/><Relationship Id="rId14" Type="http://schemas.openxmlformats.org/officeDocument/2006/relationships/hyperlink" Target="https://drive.google.com/file/d/1szOxXIysJgdBaAvkWdng_FsdgIymjvAO/view?usp=sharing" TargetMode="External"/><Relationship Id="rId36" Type="http://schemas.openxmlformats.org/officeDocument/2006/relationships/hyperlink" Target="https://drive.google.com/file/d/1SyBySi7iDyshZ2YBovxrFKkdI-BGXnJM/view?usp=sharing" TargetMode="External"/><Relationship Id="rId17" Type="http://schemas.openxmlformats.org/officeDocument/2006/relationships/hyperlink" Target="https://link.springer.com/article/10.1007/s41683-017-0008-9" TargetMode="External"/><Relationship Id="rId39" Type="http://schemas.openxmlformats.org/officeDocument/2006/relationships/hyperlink" Target="https://drive.google.com/file/d/1oS-JTOQRAK7TBpH5HdS7klnWtUyR1ILw/view?usp=sharing" TargetMode="External"/><Relationship Id="rId16" Type="http://schemas.openxmlformats.org/officeDocument/2006/relationships/hyperlink" Target="https://drive.google.com/file/d/1szOxXIysJgdBaAvkWdng_FsdgIymjvAO/view?usp=sharing" TargetMode="External"/><Relationship Id="rId38" Type="http://schemas.openxmlformats.org/officeDocument/2006/relationships/hyperlink" Target="https://drive.google.com/file/d/1oS-JTOQRAK7TBpH5HdS7klnWtUyR1ILw/view?usp=sharing" TargetMode="External"/><Relationship Id="rId19" Type="http://schemas.openxmlformats.org/officeDocument/2006/relationships/hyperlink" Target="https://link.springer.com/article/10.1007/s41683-017-0008-9" TargetMode="External"/><Relationship Id="rId18" Type="http://schemas.openxmlformats.org/officeDocument/2006/relationships/hyperlink" Target="https://link.springer.com/article/10.1007/s41683-017-0008-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V5KVb45k2AhBNPmU0eHhSHyuYsJE2nS5-V71lxgXi0I/edit#gid=0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70700" y="2890350"/>
            <a:ext cx="870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Optimization of Piezoresistive Pressure Sensor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052597" y="3907125"/>
            <a:ext cx="41394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 :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Anirudh Santhosh (20BAC10003)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Nibedita Rakshit (20BAC10024)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Varun Ram S (20BAC10038)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Rishita Singh (20BEC10024)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36860" y="4088235"/>
            <a:ext cx="34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M. Suresh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799051" y="6181850"/>
            <a:ext cx="31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2</a:t>
            </a: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November </a:t>
            </a:r>
            <a:r>
              <a:rPr b="1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2849" y="1742425"/>
            <a:ext cx="1164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ELECTRONICS ENGINEERING (SEEE)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2020-2024 BATCH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550" y="224950"/>
            <a:ext cx="3006775" cy="1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>
            <p:ph idx="12" type="sldNum"/>
          </p:nvPr>
        </p:nvSpPr>
        <p:spPr>
          <a:xfrm>
            <a:off x="9958100" y="64687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/>
              <a:t>1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e2c499e53_4_71"/>
          <p:cNvSpPr txBox="1"/>
          <p:nvPr>
            <p:ph type="title"/>
          </p:nvPr>
        </p:nvSpPr>
        <p:spPr>
          <a:xfrm>
            <a:off x="648675" y="74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analyses from Research paper </a:t>
            </a:r>
            <a:endParaRPr sz="3400" u="sng">
              <a:solidFill>
                <a:srgbClr val="FF0000"/>
              </a:solidFill>
            </a:endParaRPr>
          </a:p>
        </p:txBody>
      </p:sp>
      <p:sp>
        <p:nvSpPr>
          <p:cNvPr id="201" name="Google Shape;201;g29e2c499e53_4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2" name="Google Shape;202;g29e2c499e53_4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9e2c499e53_4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1" y="1240625"/>
            <a:ext cx="4908208" cy="2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9e2c499e53_4_71"/>
          <p:cNvSpPr txBox="1"/>
          <p:nvPr/>
        </p:nvSpPr>
        <p:spPr>
          <a:xfrm>
            <a:off x="433125" y="3661075"/>
            <a:ext cx="45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7: Three- Terminal Piezoresistor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9e2c499e53_4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586" y="1192325"/>
            <a:ext cx="3718739" cy="2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9e2c499e53_4_71"/>
          <p:cNvSpPr txBox="1"/>
          <p:nvPr/>
        </p:nvSpPr>
        <p:spPr>
          <a:xfrm>
            <a:off x="6255650" y="3636750"/>
            <a:ext cx="5674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4: Pressure vs deflection (Thermomechanical analysis)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9e2c499e53_4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947" y="4407975"/>
            <a:ext cx="4645276" cy="22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9e2c499e53_4_71"/>
          <p:cNvSpPr txBox="1"/>
          <p:nvPr/>
        </p:nvSpPr>
        <p:spPr>
          <a:xfrm>
            <a:off x="5869275" y="4928850"/>
            <a:ext cx="3139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1 : Sensitivity plot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2256dc166_0_37"/>
          <p:cNvSpPr txBox="1"/>
          <p:nvPr>
            <p:ph type="title"/>
          </p:nvPr>
        </p:nvSpPr>
        <p:spPr>
          <a:xfrm>
            <a:off x="648675" y="74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 Geometries and Designs of Devices </a:t>
            </a:r>
            <a:endParaRPr sz="3400" u="sng">
              <a:solidFill>
                <a:srgbClr val="FF0000"/>
              </a:solidFill>
            </a:endParaRPr>
          </a:p>
        </p:txBody>
      </p:sp>
      <p:sp>
        <p:nvSpPr>
          <p:cNvPr id="215" name="Google Shape;215;g262256dc166_0_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6" name="Google Shape;216;g262256dc166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g262256dc166_0_37"/>
          <p:cNvGraphicFramePr/>
          <p:nvPr/>
        </p:nvGraphicFramePr>
        <p:xfrm>
          <a:off x="877025" y="123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{3DFDD35B-6BBA-4925-B51C-D10B1E305C86}</a:tableStyleId>
              </a:tblPr>
              <a:tblGrid>
                <a:gridCol w="1444100"/>
                <a:gridCol w="5174650"/>
                <a:gridCol w="3991575"/>
              </a:tblGrid>
              <a:tr h="3651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Sr No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                      Materials Used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                   Geometries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8" name="Google Shape;218;g262256dc166_0_37"/>
          <p:cNvGraphicFramePr/>
          <p:nvPr/>
        </p:nvGraphicFramePr>
        <p:xfrm>
          <a:off x="2321125" y="16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{3DFDD35B-6BBA-4925-B51C-D10B1E305C86}</a:tableStyleId>
              </a:tblPr>
              <a:tblGrid>
                <a:gridCol w="2587325"/>
                <a:gridCol w="6578900"/>
              </a:tblGrid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     </a:t>
                      </a:r>
                      <a:r>
                        <a:rPr b="1" lang="en-IN"/>
                        <a:t>Diaphragm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    </a:t>
                      </a:r>
                      <a:r>
                        <a:rPr b="1" lang="en-IN"/>
                        <a:t>Piezoresistor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 n-Silicon 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[7],[1]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 p- Silicon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[7],[1]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 Silicon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[9]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Graphene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[9]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  SiN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[4]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Polysiloxane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</a:t>
                      </a:r>
                      <a:r>
                        <a:rPr lang="en-IN">
                          <a:solidFill>
                            <a:schemeClr val="dk1"/>
                          </a:solidFill>
                        </a:rPr>
                        <a:t>PolySilicon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[4]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Aluminium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[4]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</a:t>
                      </a:r>
                      <a:r>
                        <a:rPr lang="en-IN">
                          <a:solidFill>
                            <a:schemeClr val="dk1"/>
                          </a:solidFill>
                        </a:rPr>
                        <a:t> Cr Film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[4]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Germanium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</a:t>
                      </a:r>
                      <a:r>
                        <a:rPr lang="en-IN">
                          <a:solidFill>
                            <a:schemeClr val="dk1"/>
                          </a:solidFill>
                        </a:rPr>
                        <a:t> Platinum Film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[4]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Gallium Arsenide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 </a:t>
                      </a:r>
                      <a:r>
                        <a:rPr lang="en-IN">
                          <a:solidFill>
                            <a:schemeClr val="dk1"/>
                          </a:solidFill>
                        </a:rPr>
                        <a:t>SiC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[5]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Platinum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[5]                            </a:t>
                      </a:r>
                      <a:r>
                        <a:rPr lang="en-IN"/>
                        <a:t>Circular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[1]</a:t>
                      </a:r>
                      <a:r>
                        <a:rPr lang="en-IN"/>
                        <a:t>                            Meander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[1]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 SiO2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[2]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Silicon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[2]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SNW (Silicon Nanowire)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[3]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Nichrome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CNT (Carbon Nanotube)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[3]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   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9" name="Google Shape;219;g262256dc166_0_37"/>
          <p:cNvGraphicFramePr/>
          <p:nvPr/>
        </p:nvGraphicFramePr>
        <p:xfrm>
          <a:off x="7495775" y="16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{3DFDD35B-6BBA-4925-B51C-D10B1E305C86}</a:tableStyleId>
              </a:tblPr>
              <a:tblGrid>
                <a:gridCol w="1995800"/>
                <a:gridCol w="1995800"/>
              </a:tblGrid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   </a:t>
                      </a:r>
                      <a:r>
                        <a:rPr b="1" lang="en-IN"/>
                        <a:t>Diaphragm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        </a:t>
                      </a:r>
                      <a:r>
                        <a:rPr b="1" lang="en-IN"/>
                        <a:t>Piezoresistor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Rectangular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[7]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T-Shape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[7]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Square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[9]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Serpentine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[9]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Rectangular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[4]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U-Shape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[6]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E-shape 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[6]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W-Shape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[6]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U-Shape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Line- Shape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[6]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Square</a:t>
                      </a:r>
                      <a:r>
                        <a:rPr b="1" lang="en-IN">
                          <a:solidFill>
                            <a:srgbClr val="0000FF"/>
                          </a:solidFill>
                        </a:rPr>
                        <a:t> [8]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Helical Shape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0" name="Google Shape;220;g262256dc166_0_37"/>
          <p:cNvGraphicFramePr/>
          <p:nvPr/>
        </p:nvGraphicFramePr>
        <p:xfrm>
          <a:off x="877025" y="16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{3DFDD35B-6BBA-4925-B51C-D10B1E305C86}</a:tableStyleId>
              </a:tblPr>
              <a:tblGrid>
                <a:gridCol w="1444100"/>
              </a:tblGrid>
              <a:tr h="3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7 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 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e2c499e53_4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27" name="Google Shape;227;g29e2c499e53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9e2c499e53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50" y="949250"/>
            <a:ext cx="4967000" cy="266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9e2c499e53_4_1"/>
          <p:cNvSpPr txBox="1"/>
          <p:nvPr>
            <p:ph idx="4294967295" type="title"/>
          </p:nvPr>
        </p:nvSpPr>
        <p:spPr>
          <a:xfrm>
            <a:off x="0" y="0"/>
            <a:ext cx="10515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Designs</a:t>
            </a:r>
            <a:endParaRPr sz="3400" u="sng">
              <a:solidFill>
                <a:srgbClr val="FF0000"/>
              </a:solidFill>
            </a:endParaRPr>
          </a:p>
        </p:txBody>
      </p:sp>
      <p:pic>
        <p:nvPicPr>
          <p:cNvPr id="230" name="Google Shape;230;g29e2c499e53_4_1"/>
          <p:cNvPicPr preferRelativeResize="0"/>
          <p:nvPr/>
        </p:nvPicPr>
        <p:blipFill rotWithShape="1">
          <a:blip r:embed="rId5">
            <a:alphaModFix/>
          </a:blip>
          <a:srcRect b="16387" l="0" r="0" t="0"/>
          <a:stretch/>
        </p:blipFill>
        <p:spPr>
          <a:xfrm>
            <a:off x="2938125" y="4236350"/>
            <a:ext cx="4891700" cy="17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9e2c499e53_4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7551" y="887550"/>
            <a:ext cx="3061672" cy="17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9e2c499e53_4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100" y="949250"/>
            <a:ext cx="2743200" cy="16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9e2c499e53_4_1"/>
          <p:cNvSpPr txBox="1"/>
          <p:nvPr/>
        </p:nvSpPr>
        <p:spPr>
          <a:xfrm>
            <a:off x="479625" y="3661100"/>
            <a:ext cx="5570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shape , U shaped , T shaped , E shaped </a:t>
            </a:r>
            <a:r>
              <a:rPr b="1" lang="en-IN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 b="1" sz="1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9e2c499e53_4_1"/>
          <p:cNvSpPr txBox="1"/>
          <p:nvPr/>
        </p:nvSpPr>
        <p:spPr>
          <a:xfrm>
            <a:off x="7470525" y="2734725"/>
            <a:ext cx="4419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 </a:t>
            </a: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Cantilever </a:t>
            </a:r>
            <a:r>
              <a:rPr b="1" lang="en-IN" sz="2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endParaRPr b="1" sz="2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9e2c499e53_4_1"/>
          <p:cNvSpPr txBox="1"/>
          <p:nvPr/>
        </p:nvSpPr>
        <p:spPr>
          <a:xfrm>
            <a:off x="2938125" y="6019675"/>
            <a:ext cx="4967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Regular Rectangular 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Diaphragm </a:t>
            </a:r>
            <a:r>
              <a:rPr b="1" lang="en-I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2256dc166_0_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42" name="Google Shape;242;g262256dc166_0_68"/>
          <p:cNvSpPr txBox="1"/>
          <p:nvPr>
            <p:ph idx="4294967295" type="title"/>
          </p:nvPr>
        </p:nvSpPr>
        <p:spPr>
          <a:xfrm>
            <a:off x="0" y="0"/>
            <a:ext cx="10515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Piezoresistor</a:t>
            </a: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designs</a:t>
            </a:r>
            <a:endParaRPr sz="3400" u="sng">
              <a:solidFill>
                <a:srgbClr val="FF0000"/>
              </a:solidFill>
            </a:endParaRPr>
          </a:p>
        </p:txBody>
      </p:sp>
      <p:pic>
        <p:nvPicPr>
          <p:cNvPr id="243" name="Google Shape;243;g262256dc166_0_68"/>
          <p:cNvPicPr preferRelativeResize="0"/>
          <p:nvPr/>
        </p:nvPicPr>
        <p:blipFill rotWithShape="1">
          <a:blip r:embed="rId3">
            <a:alphaModFix/>
          </a:blip>
          <a:srcRect b="8941" l="0" r="0" t="0"/>
          <a:stretch/>
        </p:blipFill>
        <p:spPr>
          <a:xfrm>
            <a:off x="361938" y="1021200"/>
            <a:ext cx="3156325" cy="20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62256dc166_0_68"/>
          <p:cNvPicPr preferRelativeResize="0"/>
          <p:nvPr/>
        </p:nvPicPr>
        <p:blipFill rotWithShape="1">
          <a:blip r:embed="rId4">
            <a:alphaModFix/>
          </a:blip>
          <a:srcRect b="15547" l="0" r="0" t="0"/>
          <a:stretch/>
        </p:blipFill>
        <p:spPr>
          <a:xfrm>
            <a:off x="3714675" y="1094612"/>
            <a:ext cx="43243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62256dc166_0_68"/>
          <p:cNvPicPr preferRelativeResize="0"/>
          <p:nvPr/>
        </p:nvPicPr>
        <p:blipFill rotWithShape="1">
          <a:blip r:embed="rId5">
            <a:alphaModFix/>
          </a:blip>
          <a:srcRect b="11016" l="0" r="0" t="0"/>
          <a:stretch/>
        </p:blipFill>
        <p:spPr>
          <a:xfrm>
            <a:off x="7622150" y="1094624"/>
            <a:ext cx="4569849" cy="1724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62256dc166_0_68"/>
          <p:cNvSpPr txBox="1"/>
          <p:nvPr/>
        </p:nvSpPr>
        <p:spPr>
          <a:xfrm>
            <a:off x="231450" y="2907725"/>
            <a:ext cx="3156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Wheatstone Bridge arrangement for Piezoresistors </a:t>
            </a:r>
            <a:r>
              <a:rPr b="1" lang="en-I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b="1" sz="1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62256dc166_0_68"/>
          <p:cNvSpPr txBox="1"/>
          <p:nvPr/>
        </p:nvSpPr>
        <p:spPr>
          <a:xfrm>
            <a:off x="4222500" y="3044450"/>
            <a:ext cx="3308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Meander shaped Piezoresistor </a:t>
            </a:r>
            <a:r>
              <a:rPr b="1" lang="en-I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b="1" sz="1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62256dc166_0_68"/>
          <p:cNvSpPr txBox="1"/>
          <p:nvPr/>
        </p:nvSpPr>
        <p:spPr>
          <a:xfrm>
            <a:off x="8610600" y="2996900"/>
            <a:ext cx="27432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 of Piezoresistor used for Optimal Output</a:t>
            </a:r>
            <a:r>
              <a:rPr b="1" lang="en-IN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[1]</a:t>
            </a:r>
            <a:endParaRPr b="1" sz="1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262256dc166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438" y="3606775"/>
            <a:ext cx="3417302" cy="30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62256dc166_0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1590" y="3805000"/>
            <a:ext cx="6318735" cy="2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62256dc166_0_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451" y="6400775"/>
            <a:ext cx="5720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62256dc166_0_68"/>
          <p:cNvSpPr txBox="1"/>
          <p:nvPr/>
        </p:nvSpPr>
        <p:spPr>
          <a:xfrm>
            <a:off x="5715475" y="6515825"/>
            <a:ext cx="43932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 of a Three- Terminal Piezoresistor </a:t>
            </a:r>
            <a:r>
              <a:rPr b="1" lang="en-I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[7]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2256dc166_0_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59" name="Google Shape;259;g262256dc166_0_53"/>
          <p:cNvSpPr txBox="1"/>
          <p:nvPr>
            <p:ph type="title"/>
          </p:nvPr>
        </p:nvSpPr>
        <p:spPr>
          <a:xfrm>
            <a:off x="636825" y="187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b="1" lang="en-IN" sz="3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used</a:t>
            </a:r>
            <a:endParaRPr sz="3800" u="sng">
              <a:solidFill>
                <a:srgbClr val="FF0000"/>
              </a:solidFill>
            </a:endParaRPr>
          </a:p>
        </p:txBody>
      </p:sp>
      <p:pic>
        <p:nvPicPr>
          <p:cNvPr id="260" name="Google Shape;260;g262256dc166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62256dc166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913" y="3319788"/>
            <a:ext cx="4945387" cy="17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62256dc166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00" y="3063525"/>
            <a:ext cx="4271550" cy="18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62256dc166_0_53"/>
          <p:cNvPicPr preferRelativeResize="0"/>
          <p:nvPr/>
        </p:nvPicPr>
        <p:blipFill rotWithShape="1">
          <a:blip r:embed="rId6">
            <a:alphaModFix/>
          </a:blip>
          <a:srcRect b="22636" l="0" r="0" t="0"/>
          <a:stretch/>
        </p:blipFill>
        <p:spPr>
          <a:xfrm>
            <a:off x="3676650" y="1356800"/>
            <a:ext cx="5037251" cy="9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g262256dc166_0_53"/>
          <p:cNvCxnSpPr/>
          <p:nvPr/>
        </p:nvCxnSpPr>
        <p:spPr>
          <a:xfrm flipH="1">
            <a:off x="3675500" y="2520350"/>
            <a:ext cx="1074900" cy="11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g262256dc166_0_53"/>
          <p:cNvCxnSpPr/>
          <p:nvPr/>
        </p:nvCxnSpPr>
        <p:spPr>
          <a:xfrm>
            <a:off x="6791475" y="2438700"/>
            <a:ext cx="816300" cy="11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e2c499e53_4_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72" name="Google Shape;272;g29e2c499e53_4_55"/>
          <p:cNvSpPr txBox="1"/>
          <p:nvPr>
            <p:ph type="title"/>
          </p:nvPr>
        </p:nvSpPr>
        <p:spPr>
          <a:xfrm>
            <a:off x="450000" y="96650"/>
            <a:ext cx="10515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b="1" lang="en-IN" sz="3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Specifications of Benchmark design</a:t>
            </a:r>
            <a:endParaRPr sz="3800" u="sng">
              <a:solidFill>
                <a:srgbClr val="FF0000"/>
              </a:solidFill>
            </a:endParaRPr>
          </a:p>
        </p:txBody>
      </p:sp>
      <p:pic>
        <p:nvPicPr>
          <p:cNvPr id="273" name="Google Shape;273;g29e2c499e53_4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9e2c499e53_4_55"/>
          <p:cNvSpPr/>
          <p:nvPr/>
        </p:nvSpPr>
        <p:spPr>
          <a:xfrm>
            <a:off x="2005625" y="1427400"/>
            <a:ext cx="1159200" cy="3030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9e2c499e53_4_55"/>
          <p:cNvSpPr/>
          <p:nvPr/>
        </p:nvSpPr>
        <p:spPr>
          <a:xfrm rot="-5400000">
            <a:off x="4296575" y="1219100"/>
            <a:ext cx="1092900" cy="3356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9e2c499e53_4_55"/>
          <p:cNvSpPr/>
          <p:nvPr/>
        </p:nvSpPr>
        <p:spPr>
          <a:xfrm>
            <a:off x="2041850" y="4614925"/>
            <a:ext cx="1062600" cy="217200"/>
          </a:xfrm>
          <a:prstGeom prst="leftRightArrow">
            <a:avLst>
              <a:gd fmla="val 4296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9e2c499e53_4_55"/>
          <p:cNvSpPr/>
          <p:nvPr/>
        </p:nvSpPr>
        <p:spPr>
          <a:xfrm>
            <a:off x="3164825" y="3523700"/>
            <a:ext cx="3356400" cy="217200"/>
          </a:xfrm>
          <a:prstGeom prst="leftRightArrow">
            <a:avLst>
              <a:gd fmla="val 4296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9e2c499e53_4_55"/>
          <p:cNvSpPr/>
          <p:nvPr/>
        </p:nvSpPr>
        <p:spPr>
          <a:xfrm rot="5400000">
            <a:off x="310775" y="2815950"/>
            <a:ext cx="2994300" cy="217200"/>
          </a:xfrm>
          <a:prstGeom prst="leftRightArrow">
            <a:avLst>
              <a:gd fmla="val 4296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9e2c499e53_4_55"/>
          <p:cNvSpPr/>
          <p:nvPr/>
        </p:nvSpPr>
        <p:spPr>
          <a:xfrm rot="5400000">
            <a:off x="6260025" y="2728400"/>
            <a:ext cx="972300" cy="217200"/>
          </a:xfrm>
          <a:prstGeom prst="leftRightArrow">
            <a:avLst>
              <a:gd fmla="val 4296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9e2c499e53_4_55"/>
          <p:cNvSpPr txBox="1"/>
          <p:nvPr/>
        </p:nvSpPr>
        <p:spPr>
          <a:xfrm>
            <a:off x="2005625" y="4831075"/>
            <a:ext cx="1159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87.5 um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e2c499e53_4_55"/>
          <p:cNvSpPr txBox="1"/>
          <p:nvPr/>
        </p:nvSpPr>
        <p:spPr>
          <a:xfrm>
            <a:off x="4138150" y="3740900"/>
            <a:ext cx="1159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350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9e2c499e53_4_55"/>
          <p:cNvSpPr txBox="1"/>
          <p:nvPr/>
        </p:nvSpPr>
        <p:spPr>
          <a:xfrm>
            <a:off x="6971125" y="2522000"/>
            <a:ext cx="1159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9e2c499e53_4_55"/>
          <p:cNvSpPr txBox="1"/>
          <p:nvPr/>
        </p:nvSpPr>
        <p:spPr>
          <a:xfrm>
            <a:off x="349875" y="2654750"/>
            <a:ext cx="1159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9e2c499e53_4_55"/>
          <p:cNvSpPr txBox="1"/>
          <p:nvPr/>
        </p:nvSpPr>
        <p:spPr>
          <a:xfrm>
            <a:off x="9265025" y="1294675"/>
            <a:ext cx="46215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 used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29e2c499e53_4_55"/>
          <p:cNvPicPr preferRelativeResize="0"/>
          <p:nvPr/>
        </p:nvPicPr>
        <p:blipFill rotWithShape="1">
          <a:blip r:embed="rId4">
            <a:alphaModFix/>
          </a:blip>
          <a:srcRect b="4509" l="1417" r="41674" t="3264"/>
          <a:stretch/>
        </p:blipFill>
        <p:spPr>
          <a:xfrm>
            <a:off x="7916454" y="3290538"/>
            <a:ext cx="4181047" cy="256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e2c499e53_4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2" name="Google Shape;292;g29e2c499e53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9e2c499e53_4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25" y="768175"/>
            <a:ext cx="10159779" cy="571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9e2c499e53_4_19"/>
          <p:cNvSpPr txBox="1"/>
          <p:nvPr>
            <p:ph idx="4294967295" type="title"/>
          </p:nvPr>
        </p:nvSpPr>
        <p:spPr>
          <a:xfrm>
            <a:off x="-72425" y="-181125"/>
            <a:ext cx="115290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2291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Cantilever</a:t>
            </a: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benchmark design using Intellisuite ( Replication )  </a:t>
            </a:r>
            <a:endParaRPr sz="3400" u="sng">
              <a:solidFill>
                <a:srgbClr val="FF0000"/>
              </a:solidFill>
            </a:endParaRPr>
          </a:p>
        </p:txBody>
      </p:sp>
      <p:sp>
        <p:nvSpPr>
          <p:cNvPr id="295" name="Google Shape;295;g29e2c499e53_4_19"/>
          <p:cNvSpPr/>
          <p:nvPr/>
        </p:nvSpPr>
        <p:spPr>
          <a:xfrm>
            <a:off x="6207325" y="2538225"/>
            <a:ext cx="326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9e2c499e53_4_19"/>
          <p:cNvSpPr txBox="1"/>
          <p:nvPr/>
        </p:nvSpPr>
        <p:spPr>
          <a:xfrm>
            <a:off x="5820975" y="1762425"/>
            <a:ext cx="40932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 Pa across the surface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29e2c499e53_4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138" y="1762425"/>
            <a:ext cx="17811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e2c499e53_4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04" name="Google Shape;304;g29e2c499e53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9e2c499e53_4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50" y="955100"/>
            <a:ext cx="10567651" cy="52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9e2c499e53_4_12"/>
          <p:cNvSpPr txBox="1"/>
          <p:nvPr>
            <p:ph idx="4294967295" type="title"/>
          </p:nvPr>
        </p:nvSpPr>
        <p:spPr>
          <a:xfrm>
            <a:off x="0" y="0"/>
            <a:ext cx="10515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Nodal Force input</a:t>
            </a:r>
            <a:endParaRPr sz="3400" u="sng">
              <a:solidFill>
                <a:srgbClr val="FF0000"/>
              </a:solidFill>
            </a:endParaRPr>
          </a:p>
        </p:txBody>
      </p:sp>
      <p:sp>
        <p:nvSpPr>
          <p:cNvPr id="307" name="Google Shape;307;g29e2c499e53_4_12"/>
          <p:cNvSpPr/>
          <p:nvPr/>
        </p:nvSpPr>
        <p:spPr>
          <a:xfrm rot="956724">
            <a:off x="7459403" y="2367408"/>
            <a:ext cx="56785" cy="93538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9e2c499e53_4_12"/>
          <p:cNvSpPr txBox="1"/>
          <p:nvPr/>
        </p:nvSpPr>
        <p:spPr>
          <a:xfrm>
            <a:off x="6255650" y="1741325"/>
            <a:ext cx="3694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 force at node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29e2c499e53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624" y="1702175"/>
            <a:ext cx="218714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9e2c499e53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054" y="3770963"/>
            <a:ext cx="218725" cy="34023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9e2c499e53_4_12"/>
          <p:cNvSpPr txBox="1"/>
          <p:nvPr/>
        </p:nvSpPr>
        <p:spPr>
          <a:xfrm>
            <a:off x="2454725" y="1504488"/>
            <a:ext cx="1750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stress</a:t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9e2c499e53_4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6629" y="2748250"/>
            <a:ext cx="218725" cy="34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9e2c499e53_4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6624" y="2232997"/>
            <a:ext cx="171600" cy="38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9e2c499e53_4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3069" y="3211794"/>
            <a:ext cx="21870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9e2c499e53_4_12"/>
          <p:cNvSpPr txBox="1"/>
          <p:nvPr/>
        </p:nvSpPr>
        <p:spPr>
          <a:xfrm rot="5400000">
            <a:off x="3081538" y="1952075"/>
            <a:ext cx="22698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Stress  strength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9e2c499e53_4_12"/>
          <p:cNvSpPr txBox="1"/>
          <p:nvPr/>
        </p:nvSpPr>
        <p:spPr>
          <a:xfrm>
            <a:off x="2557300" y="3669425"/>
            <a:ext cx="1326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Stress</a:t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9e2c499e53_4_12"/>
          <p:cNvSpPr txBox="1"/>
          <p:nvPr/>
        </p:nvSpPr>
        <p:spPr>
          <a:xfrm>
            <a:off x="2345350" y="2748574"/>
            <a:ext cx="1750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 Stress</a:t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9e2c499e53_4_12"/>
          <p:cNvSpPr/>
          <p:nvPr/>
        </p:nvSpPr>
        <p:spPr>
          <a:xfrm>
            <a:off x="3623525" y="1693025"/>
            <a:ext cx="218700" cy="2519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2222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1713a6c9b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.</a:t>
            </a:r>
            <a:endParaRPr/>
          </a:p>
        </p:txBody>
      </p:sp>
      <p:sp>
        <p:nvSpPr>
          <p:cNvPr id="325" name="Google Shape;325;g221713a6c9b_0_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6" name="Google Shape;326;g221713a6c9b_0_48"/>
          <p:cNvSpPr txBox="1"/>
          <p:nvPr>
            <p:ph type="title"/>
          </p:nvPr>
        </p:nvSpPr>
        <p:spPr>
          <a:xfrm>
            <a:off x="680825" y="-2483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Times New Roman"/>
              <a:buChar char="❏"/>
            </a:pPr>
            <a:r>
              <a:rPr b="1" lang="en-IN" sz="3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b="1" sz="30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g221713a6c9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51" y="707950"/>
            <a:ext cx="8883325" cy="58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21713a6c9b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18800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21713a6c9b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411" y="2297300"/>
            <a:ext cx="35730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2256dc166_7_0"/>
          <p:cNvSpPr txBox="1"/>
          <p:nvPr>
            <p:ph type="ctrTitle"/>
          </p:nvPr>
        </p:nvSpPr>
        <p:spPr>
          <a:xfrm>
            <a:off x="296150" y="-8"/>
            <a:ext cx="9144000" cy="800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 u="sng">
                <a:solidFill>
                  <a:srgbClr val="FF0000"/>
                </a:solidFill>
              </a:rPr>
              <a:t>Reference(s)</a:t>
            </a:r>
            <a:endParaRPr b="1" sz="3000" u="sng">
              <a:solidFill>
                <a:srgbClr val="FF0000"/>
              </a:solidFill>
            </a:endParaRPr>
          </a:p>
        </p:txBody>
      </p:sp>
      <p:sp>
        <p:nvSpPr>
          <p:cNvPr id="336" name="Google Shape;336;g262256dc166_7_0"/>
          <p:cNvSpPr txBox="1"/>
          <p:nvPr>
            <p:ph idx="1" type="subTitle"/>
          </p:nvPr>
        </p:nvSpPr>
        <p:spPr>
          <a:xfrm>
            <a:off x="296150" y="889476"/>
            <a:ext cx="11566200" cy="52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[1] </a:t>
            </a:r>
            <a:r>
              <a:rPr lang="en-IN" sz="1400"/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Kumar, S. and Pant, B.D., 2012, October. Design of piezoresistive MEMS absolute pressure sensor. In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16th International Workshop on  Physics of Semiconductor Devices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 (Vol. 8549, pp. 308-317). SPIE.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[2]</a:t>
            </a:r>
            <a:r>
              <a:rPr lang="en-IN" sz="1400" u="sng">
                <a:solidFill>
                  <a:schemeClr val="hlink"/>
                </a:solidFill>
                <a:hlinkClick r:id="rId6"/>
              </a:rPr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Suresh, V. and Kumar, B.R., 2023. Design of piezoresistive pressure sensor for enhancing stress of MEMS cantilever.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Measurement: Sensors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,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25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1"/>
              </a:rPr>
              <a:t>, p.100637.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[3</a:t>
            </a:r>
            <a:r>
              <a:rPr b="1" lang="en-IN" sz="1400" u="sng">
                <a:solidFill>
                  <a:schemeClr val="hlink"/>
                </a:solidFill>
                <a:hlinkClick r:id="rId12"/>
              </a:rPr>
              <a:t>]</a:t>
            </a:r>
            <a:r>
              <a:rPr lang="en-IN" sz="1400" u="sng">
                <a:solidFill>
                  <a:schemeClr val="hlink"/>
                </a:solidFill>
                <a:hlinkClick r:id="rId13"/>
              </a:rPr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4"/>
              </a:rPr>
              <a:t>Meena, K. V., and A. Ravi Sankar. "Biomedical catheters with integrated miniature piezoresistive pressure sensors: A review."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5"/>
              </a:rPr>
              <a:t>IEEE Sensors Journal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6"/>
              </a:rPr>
              <a:t> 21.9 (2021): 10241-10290.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[4]</a:t>
            </a:r>
            <a:r>
              <a:rPr lang="en-IN" sz="1400"/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7"/>
              </a:rPr>
              <a:t>Girija, K.G., Tushir, I., Vatsa, R.K. and Topkar, A., 2017. Design, simulation and fabrication of piezoresistive microcantilevers using standard multi user MEMS process.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8"/>
              </a:rPr>
              <a:t>ISSS Journal of Micro and Smart Systems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9"/>
              </a:rPr>
              <a:t>,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6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1"/>
              </a:rPr>
              <a:t>, pp.83-89.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[5]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Devkare, S.S. and Bhole, K.S., 2020, March. Review of Micro cantilever sensors for detecting diseases: Fabrication Methodologies and sensing techniques. In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IOP Conference Series: Materials Science and Engineering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4"/>
              </a:rPr>
              <a:t> (Vol. 810, No. 1, p. 012069). IOP Publishing.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[6]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5"/>
              </a:rPr>
              <a:t>Tian, B., Shang, H., Zhao, L. and Wang, W., 2021. Performance optimization of SiC piezoresistive pressure sensor through suitable piezoresistor design.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Microsystem Technologies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7"/>
              </a:rPr>
              <a:t>,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8"/>
              </a:rPr>
              <a:t>27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9"/>
              </a:rPr>
              <a:t>, pp.3083-3093.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[7]</a:t>
            </a:r>
            <a:r>
              <a:rPr lang="en-IN" sz="1400"/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0"/>
              </a:rPr>
              <a:t>Meena, K.V., Mathew, R. and Sankar, A.R., 2017. Design and optimization of a three-terminal piezoresistive pressure sensor for catheter based in vivo biomedical applications.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1"/>
              </a:rPr>
              <a:t>Biomedical Physics &amp; Engineering Express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2"/>
              </a:rPr>
              <a:t>,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3"/>
              </a:rPr>
              <a:t>3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4"/>
              </a:rPr>
              <a:t>(4), p.045003</a:t>
            </a:r>
            <a:r>
              <a:rPr lang="en-I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[8]</a:t>
            </a:r>
            <a:r>
              <a:rPr lang="en-IN" sz="1400"/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5"/>
              </a:rPr>
              <a:t>Chen, S., Zhu, M.Q., Ma, B.H. and Yuan, W.Z., 2008, January. Design and optimization of a micro piezoresistive pressure sensor. In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6"/>
              </a:rPr>
              <a:t>2008 3rd IEEE International Conference on Nano/Micro Engineered and Molecular Systems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7"/>
              </a:rPr>
              <a:t> (pp. 351-356). IEEE.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400"/>
              <a:t>[9]</a:t>
            </a:r>
            <a:r>
              <a:rPr lang="en-IN" sz="1400"/>
              <a:t> 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Ren, X., Liu, X., Su, X. and Jiang, X., 2022. Design and optimization of a pressure sensor based on serpentine-shaped graphene piezoresistors for measuring low pressure.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Sensors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0"/>
              </a:rPr>
              <a:t>, </a:t>
            </a:r>
            <a:r>
              <a:rPr i="1"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1"/>
              </a:rPr>
              <a:t>22</a:t>
            </a:r>
            <a:r>
              <a:rPr lang="en-I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2"/>
              </a:rPr>
              <a:t>(13), p.4937.</a:t>
            </a:r>
            <a:endParaRPr sz="1400"/>
          </a:p>
        </p:txBody>
      </p:sp>
      <p:sp>
        <p:nvSpPr>
          <p:cNvPr id="337" name="Google Shape;337;g262256dc166_7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9050">
              <a:srgbClr val="000000">
                <a:alpha val="55000"/>
              </a:srgbClr>
            </a:outerShdw>
            <a:reflection blurRad="0" dir="5400000" dist="38100" endA="0" endPos="27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0</a:t>
            </a:r>
            <a:endParaRPr sz="8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A Short Recap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"/>
          <p:cNvPicPr preferRelativeResize="0"/>
          <p:nvPr/>
        </p:nvPicPr>
        <p:blipFill rotWithShape="1">
          <a:blip r:embed="rId3">
            <a:alphaModFix/>
          </a:blip>
          <a:srcRect b="11425" l="9235" r="8891" t="6908"/>
          <a:stretch/>
        </p:blipFill>
        <p:spPr>
          <a:xfrm>
            <a:off x="3209825" y="874275"/>
            <a:ext cx="6128575" cy="45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3075" y="442175"/>
            <a:ext cx="12001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e695a8b83_2_0"/>
          <p:cNvSpPr txBox="1"/>
          <p:nvPr>
            <p:ph type="title"/>
          </p:nvPr>
        </p:nvSpPr>
        <p:spPr>
          <a:xfrm>
            <a:off x="838200" y="365125"/>
            <a:ext cx="10515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1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g23e695a8b83_2_0"/>
          <p:cNvSpPr txBox="1"/>
          <p:nvPr>
            <p:ph idx="1" type="body"/>
          </p:nvPr>
        </p:nvSpPr>
        <p:spPr>
          <a:xfrm>
            <a:off x="838200" y="1599550"/>
            <a:ext cx="10515600" cy="47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IN">
                <a:solidFill>
                  <a:srgbClr val="0000FF"/>
                </a:solidFill>
              </a:rPr>
              <a:t>Paper Title:</a:t>
            </a:r>
            <a:r>
              <a:rPr b="1" lang="en-IN"/>
              <a:t> Harsh Environment Silicon Carbide Sensors for Health and Performance Monitoring of Aerospace Systems: A Review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352" name="Google Shape;352;g23e695a8b83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3" name="Google Shape;353;g23e695a8b83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3e695a8b83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700" y="2772600"/>
            <a:ext cx="4922175" cy="28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3e695a8b83_2_0"/>
          <p:cNvSpPr txBox="1"/>
          <p:nvPr/>
        </p:nvSpPr>
        <p:spPr>
          <a:xfrm>
            <a:off x="524050" y="2772600"/>
            <a:ext cx="63633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Advancement in SiC process technology and demonstration of SiC based sensors and electronic circuits in hostile environment.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Leads to the use of SiC technology for health and performance monitoring in Aerospace systems.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e695a8b83_3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2" name="Google Shape;362;g23e695a8b83_3_0"/>
          <p:cNvSpPr txBox="1"/>
          <p:nvPr/>
        </p:nvSpPr>
        <p:spPr>
          <a:xfrm>
            <a:off x="794675" y="854075"/>
            <a:ext cx="104919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Possible location of sensors and their types used for real-time health and performance monitoring of aerospace systems.</a:t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1). Fuselage(Body): </a:t>
            </a:r>
            <a:r>
              <a:rPr b="0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Strain and vibration sensors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2). Jet Engine: </a:t>
            </a:r>
            <a:r>
              <a:rPr b="0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Pressure, temperature and strain sensors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3). Wing:</a:t>
            </a:r>
            <a:r>
              <a:rPr b="0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Strain and vibration sensors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4). Landing Gear: </a:t>
            </a:r>
            <a:r>
              <a:rPr b="0" i="0" lang="en-I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Strain and vibration sensors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23e695a8b83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3e695a8b83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4750" y="4331638"/>
            <a:ext cx="33528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3e695a8b83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0050" y="4213063"/>
            <a:ext cx="2460530" cy="23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3e695a8b83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00925" y="3452522"/>
            <a:ext cx="2460524" cy="237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1713a6c9b_1_26"/>
          <p:cNvSpPr txBox="1"/>
          <p:nvPr>
            <p:ph type="title"/>
          </p:nvPr>
        </p:nvSpPr>
        <p:spPr>
          <a:xfrm>
            <a:off x="838200" y="365125"/>
            <a:ext cx="10515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u="sng">
                <a:solidFill>
                  <a:srgbClr val="FF0000"/>
                </a:solidFill>
              </a:rPr>
              <a:t>Literature Review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373" name="Google Shape;373;g221713a6c9b_1_26"/>
          <p:cNvSpPr txBox="1"/>
          <p:nvPr>
            <p:ph idx="1" type="body"/>
          </p:nvPr>
        </p:nvSpPr>
        <p:spPr>
          <a:xfrm>
            <a:off x="907175" y="1192225"/>
            <a:ext cx="105156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IN">
                <a:solidFill>
                  <a:srgbClr val="0000FF"/>
                </a:solidFill>
              </a:rPr>
              <a:t>Paper Title:</a:t>
            </a:r>
            <a:r>
              <a:rPr lang="en-IN"/>
              <a:t> </a:t>
            </a:r>
            <a:r>
              <a:rPr b="1" lang="en-IN"/>
              <a:t>Silicon Carbide Converters and MEMS Devices for High-temperature Power Electronics: A Critical Review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45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4" name="Google Shape;374;g221713a6c9b_1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5" name="Google Shape;375;g221713a6c9b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21713a6c9b_1_26"/>
          <p:cNvSpPr txBox="1"/>
          <p:nvPr/>
        </p:nvSpPr>
        <p:spPr>
          <a:xfrm>
            <a:off x="769200" y="2089150"/>
            <a:ext cx="10073100" cy="50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I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paper begins with an introduction to the concept of high-temperature power electronics and the need for new materials that can withstand extreme temperatures and provide better performance than traditional materials.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I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authors then discuss the properties of SiC that make it an attractive material for high-temperature power electronics, such as its high thermal conductivity, wide bandgap, and high breakdown voltage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I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authors also discuss the current state of research in this field, including recent advancements in SiC-based power devices and MEMS devices.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1713a6c9b_1_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83" name="Google Shape;383;g221713a6c9b_1_39"/>
          <p:cNvSpPr txBox="1"/>
          <p:nvPr/>
        </p:nvSpPr>
        <p:spPr>
          <a:xfrm>
            <a:off x="486750" y="0"/>
            <a:ext cx="11218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b="0" i="0" lang="en-IN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paper identifies several key challenges that need to be addressed to fully realize the potential of SiC in high-temperature power electronics, such as improving device reliability and reducing manufacturing costs.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b="0" i="0" lang="en-IN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Finally, the paper concludes with a discussion of future directions for research in this field and the potential impact of SiC-based power electronics and MEMS devices on various industries, including automotive, aerospace, and energy.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221713a6c9b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250" y="2772200"/>
            <a:ext cx="4861758" cy="30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21713a6c9b_1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5946" y="2897262"/>
            <a:ext cx="41366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21713a6c9b_1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9891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21713a6c9b_1_39"/>
          <p:cNvSpPr txBox="1"/>
          <p:nvPr/>
        </p:nvSpPr>
        <p:spPr>
          <a:xfrm>
            <a:off x="872100" y="5775050"/>
            <a:ext cx="462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 The maximum operating temperature of SiC power electronic devices.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21713a6c9b_1_39"/>
          <p:cNvSpPr txBox="1"/>
          <p:nvPr/>
        </p:nvSpPr>
        <p:spPr>
          <a:xfrm>
            <a:off x="8039125" y="5649975"/>
            <a:ext cx="3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 Silicon Carbide material for chips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/>
          <p:nvPr>
            <p:ph idx="1" type="body"/>
          </p:nvPr>
        </p:nvSpPr>
        <p:spPr>
          <a:xfrm>
            <a:off x="714025" y="1192225"/>
            <a:ext cx="10515600" cy="5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37005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sz="8907"/>
              <a:t>C. Hautamaki, S. Zurn, S. C. Mantell, and D. L. Polla, “Experimental evaluation of MEMS strain sensors embedded incomposites,” J. Microelectromech. Syst., vol. 8, no. 3, pp. 272–279, 1999</a:t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-37005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sz="8907"/>
              <a:t>R. G. Azevedo, D. G. Jones, A. V. Jog, B. Jamshidi, D. R. Myers, L. Chen, X. Fu, M. Mehregany, M. B. J. Wijesundara, and A. P. Pisano, “A SiC MEMS resonant strain sensor for harsh environment application,”IEEE Sensors J., vol. 7, no. 4, pp. 568–576, Apr. 2007.</a:t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-37005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sz="8907"/>
              <a:t>D. Gao, M. B. J. Wijesundara, C. Carraro, R. T. Howe, and R.Maboudian, “Recent progress toward a manufacturable polycrystalline SiC surface micromachining technology,” IEEE Sensors J., vol.4, pp. 441–448, 2004.</a:t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-37005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sz="8907"/>
              <a:t>B. Jamshidi, “Poly-crystalline silicon carbide passivated capacitive MEMS strain gauge for harsh environment,” Ph.D. dissertation, Dept. Mech. Eng., Univ. California,, Berkeley, 2008.</a:t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r>
              <a:t/>
            </a:r>
            <a:endParaRPr sz="890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r>
              <a:t/>
            </a:r>
            <a:endParaRPr sz="2000"/>
          </a:p>
        </p:txBody>
      </p:sp>
      <p:sp>
        <p:nvSpPr>
          <p:cNvPr id="395" name="Google Shape;395;g23e8c9c2754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96" name="Google Shape;396;g23e8c9c2754_0_3"/>
          <p:cNvSpPr txBox="1"/>
          <p:nvPr>
            <p:ph type="title"/>
          </p:nvPr>
        </p:nvSpPr>
        <p:spPr>
          <a:xfrm>
            <a:off x="838200" y="365125"/>
            <a:ext cx="10515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u="sng">
                <a:solidFill>
                  <a:srgbClr val="FF0000"/>
                </a:solidFill>
              </a:rPr>
              <a:t>References</a:t>
            </a:r>
            <a:endParaRPr b="1" u="sng">
              <a:solidFill>
                <a:srgbClr val="FF0000"/>
              </a:solidFill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/>
          <p:nvPr>
            <p:ph type="title"/>
          </p:nvPr>
        </p:nvSpPr>
        <p:spPr>
          <a:xfrm>
            <a:off x="569925" y="-1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r>
              <a:t/>
            </a:r>
            <a:endParaRPr b="1" sz="3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576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b="1" lang="en-IN" sz="3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Micro-Electromechanical Systems (MEMS)</a:t>
            </a:r>
            <a:endParaRPr b="1" sz="38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t/>
            </a:r>
            <a:endParaRPr/>
          </a:p>
        </p:txBody>
      </p:sp>
      <p:sp>
        <p:nvSpPr>
          <p:cNvPr id="109" name="Google Shape;109;g221713a6c9b_0_68"/>
          <p:cNvSpPr txBox="1"/>
          <p:nvPr>
            <p:ph idx="1" type="body"/>
          </p:nvPr>
        </p:nvSpPr>
        <p:spPr>
          <a:xfrm>
            <a:off x="569925" y="1004575"/>
            <a:ext cx="101076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Small integrated devices or systems which combine </a:t>
            </a:r>
            <a:r>
              <a:rPr b="1" lang="en-IN"/>
              <a:t>electrical and mechanical components like microsensors , microactuators , signal transduction elements</a:t>
            </a:r>
            <a:r>
              <a:rPr lang="en-IN"/>
              <a:t>.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size varies from </a:t>
            </a:r>
            <a:r>
              <a:rPr b="1" lang="en-IN"/>
              <a:t>micrometers to millimeter level.</a:t>
            </a:r>
            <a:endParaRPr/>
          </a:p>
        </p:txBody>
      </p:sp>
      <p:sp>
        <p:nvSpPr>
          <p:cNvPr id="110" name="Google Shape;110;g221713a6c9b_0_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21713a6c9b_0_68"/>
          <p:cNvSpPr/>
          <p:nvPr/>
        </p:nvSpPr>
        <p:spPr>
          <a:xfrm>
            <a:off x="1116256" y="3016375"/>
            <a:ext cx="4689600" cy="874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21713a6c9b_0_68"/>
          <p:cNvSpPr/>
          <p:nvPr/>
        </p:nvSpPr>
        <p:spPr>
          <a:xfrm>
            <a:off x="1283730" y="3286748"/>
            <a:ext cx="1184400" cy="4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I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Microsensor,Microsensing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21713a6c9b_0_68"/>
          <p:cNvSpPr/>
          <p:nvPr/>
        </p:nvSpPr>
        <p:spPr>
          <a:xfrm>
            <a:off x="2718298" y="3286748"/>
            <a:ext cx="1290000" cy="4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I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Transduction stage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21713a6c9b_0_68"/>
          <p:cNvSpPr/>
          <p:nvPr/>
        </p:nvSpPr>
        <p:spPr>
          <a:xfrm>
            <a:off x="4258650" y="3186325"/>
            <a:ext cx="1290000" cy="53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Microactuator , </a:t>
            </a:r>
            <a:r>
              <a:rPr lang="en-IN" sz="1200"/>
              <a:t>Micro Actuating</a:t>
            </a:r>
            <a:r>
              <a:rPr b="0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21713a6c9b_0_68"/>
          <p:cNvSpPr txBox="1"/>
          <p:nvPr/>
        </p:nvSpPr>
        <p:spPr>
          <a:xfrm>
            <a:off x="167125" y="3176527"/>
            <a:ext cx="86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 input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Pressure , Force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21713a6c9b_0_68"/>
          <p:cNvPicPr preferRelativeResize="0"/>
          <p:nvPr/>
        </p:nvPicPr>
        <p:blipFill rotWithShape="1">
          <a:blip r:embed="rId4">
            <a:alphaModFix/>
          </a:blip>
          <a:srcRect b="-55255" l="0" r="-55255" t="0"/>
          <a:stretch/>
        </p:blipFill>
        <p:spPr>
          <a:xfrm>
            <a:off x="562659" y="3466070"/>
            <a:ext cx="470682" cy="433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g221713a6c9b_0_68"/>
          <p:cNvCxnSpPr/>
          <p:nvPr/>
        </p:nvCxnSpPr>
        <p:spPr>
          <a:xfrm>
            <a:off x="5888763" y="3548154"/>
            <a:ext cx="403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21713a6c9b_0_68"/>
          <p:cNvSpPr txBox="1"/>
          <p:nvPr/>
        </p:nvSpPr>
        <p:spPr>
          <a:xfrm>
            <a:off x="6101058" y="3186330"/>
            <a:ext cx="7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221713a6c9b_0_68"/>
          <p:cNvPicPr preferRelativeResize="0"/>
          <p:nvPr/>
        </p:nvPicPr>
        <p:blipFill rotWithShape="1">
          <a:blip r:embed="rId5">
            <a:alphaModFix/>
          </a:blip>
          <a:srcRect b="-9252" l="-9252" r="0" t="0"/>
          <a:stretch/>
        </p:blipFill>
        <p:spPr>
          <a:xfrm>
            <a:off x="569925" y="4228584"/>
            <a:ext cx="3280676" cy="18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21713a6c9b_0_68"/>
          <p:cNvSpPr txBox="1"/>
          <p:nvPr/>
        </p:nvSpPr>
        <p:spPr>
          <a:xfrm>
            <a:off x="284713" y="5951825"/>
            <a:ext cx="4657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fig 1</a:t>
            </a:r>
            <a:r>
              <a:rPr b="0" i="0" lang="en-I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20um view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221713a6c9b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2500" y="4228575"/>
            <a:ext cx="1890914" cy="17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21713a6c9b_0_68"/>
          <p:cNvSpPr txBox="1"/>
          <p:nvPr/>
        </p:nvSpPr>
        <p:spPr>
          <a:xfrm>
            <a:off x="4156738" y="6122500"/>
            <a:ext cx="4657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fig 2</a:t>
            </a:r>
            <a:r>
              <a:rPr b="0" i="0" lang="en-I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Size comparison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21713a6c9b_0_68"/>
          <p:cNvSpPr txBox="1"/>
          <p:nvPr>
            <p:ph idx="1" type="body"/>
          </p:nvPr>
        </p:nvSpPr>
        <p:spPr>
          <a:xfrm>
            <a:off x="7238350" y="2715150"/>
            <a:ext cx="4690500" cy="141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IN" sz="2000">
                <a:solidFill>
                  <a:srgbClr val="0000FF"/>
                </a:solidFill>
              </a:rPr>
              <a:t>         A mechanical platform (movable)</a:t>
            </a:r>
            <a:endParaRPr b="1" sz="20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IN" sz="2000">
                <a:solidFill>
                  <a:srgbClr val="0000FF"/>
                </a:solidFill>
              </a:rPr>
              <a:t>                              +</a:t>
            </a:r>
            <a:endParaRPr b="1" sz="2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IN" sz="2000">
                <a:solidFill>
                  <a:srgbClr val="0000FF"/>
                </a:solidFill>
              </a:rPr>
              <a:t>            Electronics (Interfacing circuit)</a:t>
            </a:r>
            <a:endParaRPr b="1" sz="2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1e0426854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r>
              <a:t/>
            </a:r>
            <a:endParaRPr b="1" sz="38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57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b="1" lang="en-IN" sz="3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MEMS PIEZORESISTIVE SENSOR:</a:t>
            </a:r>
            <a:endParaRPr b="1" sz="38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t/>
            </a:r>
            <a:endParaRPr/>
          </a:p>
        </p:txBody>
      </p:sp>
      <p:sp>
        <p:nvSpPr>
          <p:cNvPr id="132" name="Google Shape;132;g241e0426854_0_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3" name="Google Shape;133;g241e042685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75" y="1360275"/>
            <a:ext cx="3687075" cy="2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41e0426854_0_14"/>
          <p:cNvPicPr preferRelativeResize="0"/>
          <p:nvPr/>
        </p:nvPicPr>
        <p:blipFill rotWithShape="1">
          <a:blip r:embed="rId4">
            <a:alphaModFix/>
          </a:blip>
          <a:srcRect b="12639" l="0" r="0" t="0"/>
          <a:stretch/>
        </p:blipFill>
        <p:spPr>
          <a:xfrm>
            <a:off x="677650" y="4611775"/>
            <a:ext cx="3259975" cy="12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41e0426854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2475" y="4271375"/>
            <a:ext cx="3867576" cy="1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41e0426854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325" y="1360275"/>
            <a:ext cx="2177725" cy="255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g241e0426854_0_14"/>
          <p:cNvCxnSpPr/>
          <p:nvPr/>
        </p:nvCxnSpPr>
        <p:spPr>
          <a:xfrm flipH="1">
            <a:off x="1612250" y="3935813"/>
            <a:ext cx="450000" cy="46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g241e0426854_0_14"/>
          <p:cNvCxnSpPr/>
          <p:nvPr/>
        </p:nvCxnSpPr>
        <p:spPr>
          <a:xfrm>
            <a:off x="3282275" y="3909563"/>
            <a:ext cx="687000" cy="39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g241e0426854_0_14"/>
          <p:cNvSpPr txBox="1"/>
          <p:nvPr/>
        </p:nvSpPr>
        <p:spPr>
          <a:xfrm>
            <a:off x="1292375" y="6090725"/>
            <a:ext cx="49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Structure (movable)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41e0426854_0_14"/>
          <p:cNvSpPr txBox="1"/>
          <p:nvPr/>
        </p:nvSpPr>
        <p:spPr>
          <a:xfrm>
            <a:off x="5495625" y="3823488"/>
            <a:ext cx="49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Electronics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41e0426854_0_14"/>
          <p:cNvSpPr txBox="1"/>
          <p:nvPr/>
        </p:nvSpPr>
        <p:spPr>
          <a:xfrm>
            <a:off x="8419875" y="25339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+"/>
            </a:pPr>
            <a:r>
              <a:rPr b="1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Interfacing circuits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41e0426854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0599" y="2514282"/>
            <a:ext cx="1824225" cy="76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713a6c9b_0_6"/>
          <p:cNvSpPr txBox="1"/>
          <p:nvPr>
            <p:ph type="title"/>
          </p:nvPr>
        </p:nvSpPr>
        <p:spPr>
          <a:xfrm>
            <a:off x="506550" y="-120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b="1" sz="34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221713a6c9b_0_6"/>
          <p:cNvSpPr txBox="1"/>
          <p:nvPr>
            <p:ph idx="1" type="body"/>
          </p:nvPr>
        </p:nvSpPr>
        <p:spPr>
          <a:xfrm>
            <a:off x="838200" y="1020200"/>
            <a:ext cx="105156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IN" sz="2600">
                <a:latin typeface="Times New Roman"/>
                <a:ea typeface="Times New Roman"/>
                <a:cs typeface="Times New Roman"/>
                <a:sym typeface="Times New Roman"/>
              </a:rPr>
              <a:t>To develop a </a:t>
            </a:r>
            <a:r>
              <a:rPr b="1" lang="en-IN" sz="2600">
                <a:latin typeface="Times New Roman"/>
                <a:ea typeface="Times New Roman"/>
                <a:cs typeface="Times New Roman"/>
                <a:sym typeface="Times New Roman"/>
              </a:rPr>
              <a:t>miniaturized</a:t>
            </a:r>
            <a:r>
              <a:rPr lang="en-IN" sz="2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600">
                <a:latin typeface="Times New Roman"/>
                <a:ea typeface="Times New Roman"/>
                <a:cs typeface="Times New Roman"/>
                <a:sym typeface="Times New Roman"/>
              </a:rPr>
              <a:t>piezoresistive pressure sensor</a:t>
            </a:r>
            <a:r>
              <a:rPr lang="en-IN" sz="2600"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1" lang="en-IN" sz="2600">
                <a:latin typeface="Times New Roman"/>
                <a:ea typeface="Times New Roman"/>
                <a:cs typeface="Times New Roman"/>
                <a:sym typeface="Times New Roman"/>
              </a:rPr>
              <a:t>high sensitivity.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221713a6c9b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1" name="Google Shape;151;g221713a6c9b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99" y="2359700"/>
            <a:ext cx="3686574" cy="3132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g221713a6c9b_0_6"/>
          <p:cNvSpPr txBox="1"/>
          <p:nvPr/>
        </p:nvSpPr>
        <p:spPr>
          <a:xfrm>
            <a:off x="330100" y="5551375"/>
            <a:ext cx="4657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</a:t>
            </a:r>
            <a:r>
              <a:rPr b="0" i="0" lang="en-I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Miniaturization leading to more no. Transistors per chip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21713a6c9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9891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21713a6c9b_0_6"/>
          <p:cNvSpPr txBox="1"/>
          <p:nvPr/>
        </p:nvSpPr>
        <p:spPr>
          <a:xfrm>
            <a:off x="5163225" y="2504575"/>
            <a:ext cx="591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</a:rPr>
              <a:t>Why Piezoresistive </a:t>
            </a: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IN" sz="1600">
                <a:solidFill>
                  <a:schemeClr val="dk1"/>
                </a:solidFill>
              </a:rPr>
              <a:t>Stability</a:t>
            </a:r>
            <a:r>
              <a:rPr lang="en-IN" sz="1600">
                <a:solidFill>
                  <a:schemeClr val="dk1"/>
                </a:solidFill>
              </a:rPr>
              <a:t> despite of </a:t>
            </a:r>
            <a:r>
              <a:rPr b="1" lang="en-IN" sz="1600">
                <a:solidFill>
                  <a:schemeClr val="dk1"/>
                </a:solidFill>
              </a:rPr>
              <a:t>Lightweight</a:t>
            </a:r>
            <a:r>
              <a:rPr lang="en-IN" sz="1600">
                <a:solidFill>
                  <a:schemeClr val="dk1"/>
                </a:solidFill>
              </a:rPr>
              <a:t>,  </a:t>
            </a:r>
            <a:r>
              <a:rPr b="1" lang="en-IN" sz="1600">
                <a:solidFill>
                  <a:schemeClr val="dk1"/>
                </a:solidFill>
              </a:rPr>
              <a:t>high gauge factors</a:t>
            </a:r>
            <a:r>
              <a:rPr lang="en-I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1600">
                <a:solidFill>
                  <a:schemeClr val="dk1"/>
                </a:solidFill>
              </a:rPr>
              <a:t>Simplest to fabricate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1600">
                <a:solidFill>
                  <a:schemeClr val="dk1"/>
                </a:solidFill>
              </a:rPr>
              <a:t>Provides electrical output directly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1713a6c9b_0_13"/>
          <p:cNvSpPr txBox="1"/>
          <p:nvPr>
            <p:ph type="title"/>
          </p:nvPr>
        </p:nvSpPr>
        <p:spPr>
          <a:xfrm>
            <a:off x="648675" y="74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imes New Roman"/>
              <a:buChar char="❏"/>
            </a:pPr>
            <a:r>
              <a:rPr b="1" lang="en-IN" sz="3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Statement:</a:t>
            </a:r>
            <a:endParaRPr sz="3400" u="sng">
              <a:solidFill>
                <a:srgbClr val="FF0000"/>
              </a:solidFill>
            </a:endParaRPr>
          </a:p>
        </p:txBody>
      </p:sp>
      <p:sp>
        <p:nvSpPr>
          <p:cNvPr id="161" name="Google Shape;161;g221713a6c9b_0_13"/>
          <p:cNvSpPr txBox="1"/>
          <p:nvPr>
            <p:ph idx="1" type="body"/>
          </p:nvPr>
        </p:nvSpPr>
        <p:spPr>
          <a:xfrm>
            <a:off x="410700" y="1165550"/>
            <a:ext cx="11370600" cy="58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Pressure sensors have found a wide range of applications, especially in </a:t>
            </a:r>
            <a:r>
              <a:rPr b="1" lang="en-IN">
                <a:solidFill>
                  <a:srgbClr val="0000FF"/>
                </a:solidFill>
              </a:rPr>
              <a:t>biomedical and clinical applications.</a:t>
            </a:r>
            <a:r>
              <a:rPr lang="en-IN"/>
              <a:t> However, there is a requirement for </a:t>
            </a:r>
            <a:r>
              <a:rPr b="1" lang="en-IN">
                <a:solidFill>
                  <a:srgbClr val="0000FF"/>
                </a:solidFill>
              </a:rPr>
              <a:t>high sensitivity, and miniaturized sensors.</a:t>
            </a:r>
            <a:endParaRPr b="1">
              <a:solidFill>
                <a:srgbClr val="0000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sensor design is a tradeoff between </a:t>
            </a:r>
            <a:r>
              <a:rPr b="1" lang="en-IN">
                <a:solidFill>
                  <a:srgbClr val="0000FF"/>
                </a:solidFill>
              </a:rPr>
              <a:t>performance metrics sensitivity,</a:t>
            </a:r>
            <a:r>
              <a:rPr lang="en-IN"/>
              <a:t> </a:t>
            </a:r>
            <a:r>
              <a:rPr b="1" lang="en-IN">
                <a:solidFill>
                  <a:srgbClr val="0000FF"/>
                </a:solidFill>
              </a:rPr>
              <a:t>stability, bio-compatibility and cost effectiveness.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IN"/>
              <a:t>Our motive: </a:t>
            </a:r>
            <a:r>
              <a:rPr lang="en-IN"/>
              <a:t>To simulate/model  high-sensitivity and miniaturized sensors for biosensing applications.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2" name="Google Shape;162;g221713a6c9b_0_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3" name="Google Shape;163;g221713a6c9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256dc166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0" name="Google Shape;170;g262256dc166_0_11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9050">
              <a:srgbClr val="000000">
                <a:alpha val="55000"/>
              </a:srgbClr>
            </a:outerShdw>
            <a:reflection blurRad="0" dir="5400000" dist="38100" endA="0" endPos="27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1</a:t>
            </a:r>
            <a:endParaRPr sz="8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30a8a93de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7" name="Google Shape;177;g2230a8a93de_0_0"/>
          <p:cNvSpPr/>
          <p:nvPr/>
        </p:nvSpPr>
        <p:spPr>
          <a:xfrm>
            <a:off x="4075850" y="867275"/>
            <a:ext cx="3198000" cy="1681800"/>
          </a:xfrm>
          <a:prstGeom prst="rect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Literature Review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230a8a93de_0_0"/>
          <p:cNvSpPr/>
          <p:nvPr/>
        </p:nvSpPr>
        <p:spPr>
          <a:xfrm>
            <a:off x="7273850" y="867275"/>
            <a:ext cx="3198000" cy="1681800"/>
          </a:xfrm>
          <a:prstGeom prst="rect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Diving into the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230a8a93de_0_0"/>
          <p:cNvSpPr/>
          <p:nvPr/>
        </p:nvSpPr>
        <p:spPr>
          <a:xfrm>
            <a:off x="7273850" y="2549075"/>
            <a:ext cx="3198000" cy="1681800"/>
          </a:xfrm>
          <a:prstGeom prst="rect">
            <a:avLst/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230a8a93de_0_0"/>
          <p:cNvSpPr/>
          <p:nvPr/>
        </p:nvSpPr>
        <p:spPr>
          <a:xfrm>
            <a:off x="4075850" y="2549075"/>
            <a:ext cx="3198000" cy="1681800"/>
          </a:xfrm>
          <a:prstGeom prst="rect">
            <a:avLst/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230a8a93de_0_0"/>
          <p:cNvSpPr/>
          <p:nvPr/>
        </p:nvSpPr>
        <p:spPr>
          <a:xfrm>
            <a:off x="877850" y="2549075"/>
            <a:ext cx="3198000" cy="1681800"/>
          </a:xfrm>
          <a:prstGeom prst="rect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230a8a93de_0_0"/>
          <p:cNvSpPr/>
          <p:nvPr/>
        </p:nvSpPr>
        <p:spPr>
          <a:xfrm>
            <a:off x="877850" y="4230875"/>
            <a:ext cx="3198000" cy="1681800"/>
          </a:xfrm>
          <a:prstGeom prst="rect">
            <a:avLst/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230a8a93de_0_0"/>
          <p:cNvSpPr/>
          <p:nvPr/>
        </p:nvSpPr>
        <p:spPr>
          <a:xfrm>
            <a:off x="4075850" y="4230875"/>
            <a:ext cx="3198000" cy="1681800"/>
          </a:xfrm>
          <a:prstGeom prst="rect">
            <a:avLst/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Paper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230a8a93de_0_0"/>
          <p:cNvSpPr txBox="1"/>
          <p:nvPr/>
        </p:nvSpPr>
        <p:spPr>
          <a:xfrm>
            <a:off x="7658750" y="4444350"/>
            <a:ext cx="3263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Compilation of the Project</a:t>
            </a:r>
            <a:endParaRPr b="1" i="0" sz="2900" u="none" cap="none" strike="noStrike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g2230a8a93de_0_0"/>
          <p:cNvSpPr txBox="1"/>
          <p:nvPr>
            <p:ph type="title"/>
          </p:nvPr>
        </p:nvSpPr>
        <p:spPr>
          <a:xfrm>
            <a:off x="186750" y="-331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b="1" lang="en-IN" sz="3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Plan:</a:t>
            </a:r>
            <a:endParaRPr u="sng"/>
          </a:p>
        </p:txBody>
      </p:sp>
      <p:pic>
        <p:nvPicPr>
          <p:cNvPr id="186" name="Google Shape;186;g2230a8a93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75" y="867266"/>
            <a:ext cx="2959050" cy="14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/>
          <p:nvPr>
            <p:ph type="title"/>
          </p:nvPr>
        </p:nvSpPr>
        <p:spPr>
          <a:xfrm>
            <a:off x="3525000" y="1891850"/>
            <a:ext cx="514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b="1" lang="en-IN" sz="3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sz="3800" u="sng">
              <a:solidFill>
                <a:srgbClr val="FF0000"/>
              </a:solidFill>
            </a:endParaRPr>
          </a:p>
        </p:txBody>
      </p:sp>
      <p:sp>
        <p:nvSpPr>
          <p:cNvPr id="193" name="Google Shape;193;g262256dc166_0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2023-04-26T08:01:07Z</dcterms:created>
  <dc:creator>BUVANESWARI PR</dc:creator>
</cp:coreProperties>
</file>